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74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70" r:id="rId12"/>
    <p:sldId id="275" r:id="rId13"/>
    <p:sldId id="265" r:id="rId14"/>
    <p:sldId id="266" r:id="rId15"/>
    <p:sldId id="267" r:id="rId16"/>
    <p:sldId id="268" r:id="rId17"/>
    <p:sldId id="269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660"/>
  </p:normalViewPr>
  <p:slideViewPr>
    <p:cSldViewPr>
      <p:cViewPr>
        <p:scale>
          <a:sx n="70" d="100"/>
          <a:sy n="70" d="100"/>
        </p:scale>
        <p:origin x="-133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D4FAE-B9E8-4DE3-ABC0-C3704192CC77}" type="datetimeFigureOut">
              <a:rPr lang="en-IN" smtClean="0"/>
              <a:t>09-08-2012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0EDD9-4503-435D-ACE1-E20C96218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32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C54CDAA-6066-492E-8B78-B257363AAAA1}" type="datetimeFigureOut">
              <a:rPr lang="en-IN" smtClean="0"/>
              <a:t>09-08-2012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1DFD030-E2C5-46D5-B209-765A73FA30A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96752"/>
            <a:ext cx="7772400" cy="2315343"/>
          </a:xfrm>
        </p:spPr>
        <p:txBody>
          <a:bodyPr/>
          <a:lstStyle/>
          <a:p>
            <a:r>
              <a:rPr lang="en-IN" sz="4800" dirty="0" smtClean="0"/>
              <a:t>Vikram Voleti </a:t>
            </a:r>
            <a:br>
              <a:rPr lang="en-IN" sz="4800" dirty="0" smtClean="0"/>
            </a:br>
            <a:r>
              <a:rPr lang="en-IN" sz="4800" dirty="0" smtClean="0"/>
              <a:t>[09EE3501]</a:t>
            </a:r>
            <a:endParaRPr lang="en-IN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9912" y="4149080"/>
            <a:ext cx="3672408" cy="1752600"/>
          </a:xfrm>
        </p:spPr>
        <p:txBody>
          <a:bodyPr>
            <a:normAutofit/>
          </a:bodyPr>
          <a:lstStyle/>
          <a:p>
            <a:pPr algn="r"/>
            <a:r>
              <a:rPr lang="en-IN" sz="2000" dirty="0" smtClean="0"/>
              <a:t>Summer 2012</a:t>
            </a:r>
          </a:p>
          <a:p>
            <a:pPr algn="r"/>
            <a:r>
              <a:rPr lang="en-IN" sz="2000" dirty="0" smtClean="0"/>
              <a:t>Internship Presentation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5010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IN" sz="4400" dirty="0" smtClean="0"/>
              <a:t>Finger-Tip Gesture Recognition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604" y="1600200"/>
            <a:ext cx="7128792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Finger-Tip Recognition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Skin-pixel Segmentation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First pixel from top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Finger-Tip Tracking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Store all finger-tip coordinates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Recognition using HMM’s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Viterbi Algorithm to determine most probable state sequence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 descr="C:\Users\Vikram\Documents\EDU\Summer 2012\HMM\Diamo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7" t="11842" r="23967" b="24610"/>
          <a:stretch/>
        </p:blipFill>
        <p:spPr bwMode="auto">
          <a:xfrm>
            <a:off x="5580112" y="1916832"/>
            <a:ext cx="2168089" cy="16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IN" sz="4400" dirty="0" smtClean="0"/>
              <a:t>Finger-Tip Gesture Recognition</a:t>
            </a:r>
            <a:endParaRPr lang="en-IN" sz="4400" dirty="0"/>
          </a:p>
        </p:txBody>
      </p:sp>
      <p:pic>
        <p:nvPicPr>
          <p:cNvPr id="8194" name="Picture 2" descr="C:\Users\Vikram\Documents\EDU\Summer 2012\Report\Trian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t="13913" r="24364" b="26991"/>
          <a:stretch/>
        </p:blipFill>
        <p:spPr bwMode="auto">
          <a:xfrm>
            <a:off x="3264079" y="1628799"/>
            <a:ext cx="2615842" cy="20026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Vikram\Documents\EDU\Summer 2012\Report\Diamo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t="11669" r="23597" b="24077"/>
          <a:stretch/>
        </p:blipFill>
        <p:spPr bwMode="auto">
          <a:xfrm>
            <a:off x="955962" y="3997064"/>
            <a:ext cx="2607926" cy="20283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Vikram\Documents\EDU\Summer 2012\Report\Squar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0908" r="23780" b="24837"/>
          <a:stretch/>
        </p:blipFill>
        <p:spPr bwMode="auto">
          <a:xfrm>
            <a:off x="5227144" y="3958722"/>
            <a:ext cx="2657224" cy="20667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47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 numCol="1">
            <a:normAutofit/>
          </a:bodyPr>
          <a:lstStyle/>
          <a:p>
            <a:pPr marL="342900" lvl="3" indent="-342900">
              <a:buFont typeface="Arial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HMM 1: To determine the state </a:t>
            </a: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among: </a:t>
            </a:r>
          </a:p>
          <a:p>
            <a:pPr marL="0" lvl="3" indent="0" algn="ctr">
              <a:buNone/>
            </a:pPr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Right</a:t>
            </a:r>
            <a:r>
              <a: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Down, Left, Up, DR, DL, UL, </a:t>
            </a:r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</a:t>
            </a:r>
          </a:p>
          <a:p>
            <a:endParaRPr lang="en-I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I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HMM 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2: To determine the state </a:t>
            </a: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among: </a:t>
            </a:r>
          </a:p>
          <a:p>
            <a:pPr marL="0" indent="0" algn="ctr">
              <a:buNone/>
            </a:pPr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Triangle</a:t>
            </a:r>
            <a:r>
              <a: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Square, Diamond </a:t>
            </a:r>
            <a:endParaRPr lang="en-IN" sz="1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3" indent="0">
              <a:buNone/>
            </a:pP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3" indent="0">
              <a:buNone/>
            </a:pPr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3" indent="0">
              <a:buNone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IN" sz="4400" dirty="0" smtClean="0"/>
              <a:t>Finger-Tip Gesture Recognition</a:t>
            </a:r>
            <a:endParaRPr lang="en-IN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2533546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IN" sz="1200" dirty="0"/>
              <a:t>Pi = [.4; </a:t>
            </a:r>
            <a:endParaRPr lang="en-IN" sz="1200" dirty="0" smtClean="0"/>
          </a:p>
          <a:p>
            <a:r>
              <a:rPr lang="en-IN" sz="1200" dirty="0" smtClean="0"/>
              <a:t>             .03;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.03;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.</a:t>
            </a:r>
            <a:r>
              <a:rPr lang="en-IN" sz="1200" dirty="0"/>
              <a:t>04</a:t>
            </a:r>
            <a:r>
              <a:rPr lang="en-IN" sz="1200" dirty="0" smtClean="0"/>
              <a:t>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.</a:t>
            </a:r>
            <a:r>
              <a:rPr lang="en-IN" sz="1200" dirty="0"/>
              <a:t>4</a:t>
            </a:r>
            <a:r>
              <a:rPr lang="en-IN" sz="1200" dirty="0" smtClean="0"/>
              <a:t>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.</a:t>
            </a:r>
            <a:r>
              <a:rPr lang="en-IN" sz="1200" dirty="0"/>
              <a:t>03</a:t>
            </a:r>
            <a:r>
              <a:rPr lang="en-IN" sz="1200" dirty="0" smtClean="0"/>
              <a:t>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.</a:t>
            </a:r>
            <a:r>
              <a:rPr lang="en-IN" sz="1200" dirty="0"/>
              <a:t>03</a:t>
            </a:r>
            <a:r>
              <a:rPr lang="en-IN" sz="1200" dirty="0" smtClean="0"/>
              <a:t>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.</a:t>
            </a:r>
            <a:r>
              <a:rPr lang="en-IN" sz="1200" dirty="0"/>
              <a:t>04];</a:t>
            </a:r>
          </a:p>
          <a:p>
            <a:endParaRPr lang="en-IN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305242" y="2533546"/>
            <a:ext cx="2626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pt-BR" sz="1200" dirty="0"/>
              <a:t>a = [.</a:t>
            </a:r>
            <a:r>
              <a:rPr lang="pt-BR" sz="1200" dirty="0" smtClean="0"/>
              <a:t>60 </a:t>
            </a:r>
            <a:r>
              <a:rPr lang="pt-BR" sz="1200" dirty="0"/>
              <a:t>.25 .01 .01 </a:t>
            </a:r>
            <a:r>
              <a:rPr lang="pt-BR" sz="1200" dirty="0" smtClean="0"/>
              <a:t>.10 </a:t>
            </a:r>
            <a:r>
              <a:rPr lang="pt-BR" sz="1200" dirty="0"/>
              <a:t>.01 .01 .01</a:t>
            </a:r>
            <a:r>
              <a:rPr lang="pt-BR" sz="1200" dirty="0" smtClean="0"/>
              <a:t>;</a:t>
            </a:r>
          </a:p>
          <a:p>
            <a:r>
              <a:rPr lang="pt-BR" sz="1200" dirty="0"/>
              <a:t> </a:t>
            </a:r>
            <a:r>
              <a:rPr lang="pt-BR" sz="1200" dirty="0" smtClean="0"/>
              <a:t>           .</a:t>
            </a:r>
            <a:r>
              <a:rPr lang="pt-BR" sz="1200" dirty="0"/>
              <a:t>01 </a:t>
            </a:r>
            <a:r>
              <a:rPr lang="pt-BR" sz="1200" dirty="0" smtClean="0"/>
              <a:t>.60 .25 </a:t>
            </a:r>
            <a:r>
              <a:rPr lang="pt-BR" sz="1200" dirty="0"/>
              <a:t>.01 </a:t>
            </a:r>
            <a:r>
              <a:rPr lang="pt-BR" sz="1200" dirty="0" smtClean="0"/>
              <a:t>.10 </a:t>
            </a:r>
            <a:r>
              <a:rPr lang="pt-BR" sz="1200" dirty="0"/>
              <a:t>.01 .01 .01</a:t>
            </a:r>
            <a:r>
              <a:rPr lang="pt-BR" sz="1200" dirty="0" smtClean="0"/>
              <a:t>;</a:t>
            </a:r>
          </a:p>
          <a:p>
            <a:r>
              <a:rPr lang="pt-BR" sz="1200" dirty="0"/>
              <a:t> </a:t>
            </a:r>
            <a:r>
              <a:rPr lang="pt-BR" sz="1200" dirty="0" smtClean="0"/>
              <a:t>           .</a:t>
            </a:r>
            <a:r>
              <a:rPr lang="pt-BR" sz="1200" dirty="0"/>
              <a:t>01 .01 .65 .15 .01 .01 .01 .15</a:t>
            </a:r>
            <a:r>
              <a:rPr lang="pt-BR" sz="1200" dirty="0" smtClean="0"/>
              <a:t>;</a:t>
            </a:r>
          </a:p>
          <a:p>
            <a:r>
              <a:rPr lang="pt-BR" sz="1200" dirty="0"/>
              <a:t> </a:t>
            </a:r>
            <a:r>
              <a:rPr lang="pt-BR" sz="1200" dirty="0" smtClean="0"/>
              <a:t>           .</a:t>
            </a:r>
            <a:r>
              <a:rPr lang="pt-BR" sz="1200" dirty="0"/>
              <a:t>01 .01 .01 .93 .01 .01 .01 .01</a:t>
            </a:r>
            <a:r>
              <a:rPr lang="pt-BR" sz="1200" dirty="0" smtClean="0"/>
              <a:t>;</a:t>
            </a:r>
            <a:endParaRPr lang="pt-BR" sz="1200" dirty="0"/>
          </a:p>
          <a:p>
            <a:r>
              <a:rPr lang="pt-BR" sz="1200" dirty="0" smtClean="0"/>
              <a:t>            </a:t>
            </a:r>
            <a:r>
              <a:rPr lang="pt-BR" sz="1200" dirty="0"/>
              <a:t>.01 .01 .15 .01 .65 .15 .01 .01</a:t>
            </a:r>
            <a:r>
              <a:rPr lang="pt-BR" sz="1200" dirty="0" smtClean="0"/>
              <a:t>;</a:t>
            </a:r>
          </a:p>
          <a:p>
            <a:r>
              <a:rPr lang="pt-BR" sz="1200" dirty="0" smtClean="0"/>
              <a:t>            .</a:t>
            </a:r>
            <a:r>
              <a:rPr lang="pt-BR" sz="1200" dirty="0"/>
              <a:t>01 .05 .05 .01 .01 0.6 .25 .</a:t>
            </a:r>
            <a:r>
              <a:rPr lang="pt-BR" sz="1200" dirty="0" smtClean="0"/>
              <a:t>01;</a:t>
            </a:r>
          </a:p>
          <a:p>
            <a:r>
              <a:rPr lang="pt-BR" sz="1200" dirty="0"/>
              <a:t> </a:t>
            </a:r>
            <a:r>
              <a:rPr lang="pt-BR" sz="1200" dirty="0" smtClean="0"/>
              <a:t>           .01 .01 </a:t>
            </a:r>
            <a:r>
              <a:rPr lang="pt-BR" sz="1200" dirty="0"/>
              <a:t>.055 .055 .01 .01 </a:t>
            </a:r>
            <a:r>
              <a:rPr lang="pt-BR" sz="1200" dirty="0" smtClean="0"/>
              <a:t>.60 </a:t>
            </a:r>
            <a:r>
              <a:rPr lang="pt-BR" sz="1200" dirty="0"/>
              <a:t>.25</a:t>
            </a:r>
            <a:r>
              <a:rPr lang="pt-BR" sz="1200" dirty="0" smtClean="0"/>
              <a:t>;</a:t>
            </a:r>
          </a:p>
          <a:p>
            <a:r>
              <a:rPr lang="pt-BR" sz="1200" dirty="0"/>
              <a:t> </a:t>
            </a:r>
            <a:r>
              <a:rPr lang="pt-BR" sz="1200" dirty="0" smtClean="0"/>
              <a:t>           .</a:t>
            </a:r>
            <a:r>
              <a:rPr lang="pt-BR" sz="1200" dirty="0"/>
              <a:t>01 .01 .01 .01 .01 .01 .01 .</a:t>
            </a:r>
            <a:r>
              <a:rPr lang="pt-BR" sz="1200" dirty="0" smtClean="0"/>
              <a:t>93];</a:t>
            </a:r>
            <a:endParaRPr lang="en-IN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2533546"/>
            <a:ext cx="1800200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IN" sz="1200" dirty="0"/>
              <a:t>b(:,:,1) = [.</a:t>
            </a:r>
            <a:r>
              <a:rPr lang="en-IN" sz="1200" dirty="0" smtClean="0"/>
              <a:t>10 .00 </a:t>
            </a:r>
            <a:r>
              <a:rPr lang="en-IN" sz="1200" dirty="0"/>
              <a:t>.</a:t>
            </a:r>
            <a:r>
              <a:rPr lang="en-IN" sz="1200" dirty="0" smtClean="0"/>
              <a:t>90;</a:t>
            </a:r>
          </a:p>
          <a:p>
            <a:r>
              <a:rPr lang="en-IN" sz="1200" dirty="0" smtClean="0"/>
              <a:t>                     .</a:t>
            </a:r>
            <a:r>
              <a:rPr lang="en-IN" sz="1200" dirty="0"/>
              <a:t>34 .33 .33</a:t>
            </a:r>
            <a:r>
              <a:rPr lang="en-IN" sz="1200" dirty="0" smtClean="0"/>
              <a:t>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        .10 </a:t>
            </a:r>
            <a:r>
              <a:rPr lang="en-IN" sz="1200" dirty="0"/>
              <a:t>.</a:t>
            </a:r>
            <a:r>
              <a:rPr lang="en-IN" sz="1200" dirty="0" smtClean="0"/>
              <a:t>90 .00;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        .</a:t>
            </a:r>
            <a:r>
              <a:rPr lang="en-IN" sz="1200" dirty="0"/>
              <a:t>34 .33 .33</a:t>
            </a:r>
            <a:r>
              <a:rPr lang="en-IN" sz="1200" dirty="0" smtClean="0"/>
              <a:t>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        .10 .00 </a:t>
            </a:r>
            <a:r>
              <a:rPr lang="en-IN" sz="1200" dirty="0"/>
              <a:t>.</a:t>
            </a:r>
            <a:r>
              <a:rPr lang="en-IN" sz="1200" dirty="0" smtClean="0"/>
              <a:t>90;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        .10 </a:t>
            </a:r>
            <a:r>
              <a:rPr lang="en-IN" sz="1200" dirty="0"/>
              <a:t>.</a:t>
            </a:r>
            <a:r>
              <a:rPr lang="en-IN" sz="1200" dirty="0" smtClean="0"/>
              <a:t>90 .00;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        .10 </a:t>
            </a:r>
            <a:r>
              <a:rPr lang="en-IN" sz="1200" dirty="0"/>
              <a:t>.</a:t>
            </a:r>
            <a:r>
              <a:rPr lang="en-IN" sz="1200" dirty="0" smtClean="0"/>
              <a:t>90 .00;</a:t>
            </a:r>
          </a:p>
          <a:p>
            <a:r>
              <a:rPr lang="en-IN" sz="1200" dirty="0" smtClean="0"/>
              <a:t>                     .10 .00 </a:t>
            </a:r>
            <a:r>
              <a:rPr lang="en-IN" sz="1200" dirty="0"/>
              <a:t>.</a:t>
            </a:r>
            <a:r>
              <a:rPr lang="en-IN" sz="1200" dirty="0" smtClean="0"/>
              <a:t>90];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</a:t>
            </a:r>
            <a:r>
              <a:rPr lang="en-IN" sz="1200" dirty="0"/>
              <a:t>% for x </a:t>
            </a:r>
            <a:r>
              <a:rPr lang="en-IN" sz="1200" dirty="0" smtClean="0"/>
              <a:t>coordinates</a:t>
            </a:r>
            <a:endParaRPr lang="en-IN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732240" y="2533546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IN" sz="1200" dirty="0"/>
              <a:t>b(:,:,2) = [.34 .33 .33;</a:t>
            </a:r>
          </a:p>
          <a:p>
            <a:r>
              <a:rPr lang="en-IN" sz="1200" dirty="0"/>
              <a:t>                     .10 .90 .00;</a:t>
            </a:r>
          </a:p>
          <a:p>
            <a:r>
              <a:rPr lang="en-IN" sz="1200" dirty="0"/>
              <a:t>                     .34 .33 .33;</a:t>
            </a:r>
          </a:p>
          <a:p>
            <a:r>
              <a:rPr lang="en-IN" sz="1200" dirty="0"/>
              <a:t>                    .10 .00 .90;</a:t>
            </a:r>
          </a:p>
          <a:p>
            <a:r>
              <a:rPr lang="en-IN" sz="1200" dirty="0"/>
              <a:t>                    .10 .90 .00;</a:t>
            </a:r>
          </a:p>
          <a:p>
            <a:r>
              <a:rPr lang="en-IN" sz="1200" dirty="0"/>
              <a:t>                    .10 .90 .00;</a:t>
            </a:r>
          </a:p>
          <a:p>
            <a:r>
              <a:rPr lang="en-IN" sz="1200" dirty="0"/>
              <a:t>                    .10 .00 .90;</a:t>
            </a:r>
          </a:p>
          <a:p>
            <a:r>
              <a:rPr lang="en-IN" sz="1200" dirty="0"/>
              <a:t>                    .10 .00 .90];</a:t>
            </a:r>
          </a:p>
          <a:p>
            <a:r>
              <a:rPr lang="en-IN" sz="1200" dirty="0"/>
              <a:t>      % for y coordinates</a:t>
            </a:r>
          </a:p>
          <a:p>
            <a:endParaRPr lang="en-IN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5517233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IN" sz="1200" dirty="0"/>
              <a:t>PI = [.34; </a:t>
            </a:r>
            <a:endParaRPr lang="en-IN" sz="1200" dirty="0" smtClean="0"/>
          </a:p>
          <a:p>
            <a:r>
              <a:rPr lang="en-IN" sz="1200" dirty="0"/>
              <a:t> </a:t>
            </a:r>
            <a:r>
              <a:rPr lang="en-IN" sz="1200" dirty="0" smtClean="0"/>
              <a:t>            .</a:t>
            </a:r>
            <a:r>
              <a:rPr lang="en-IN" sz="1200" dirty="0"/>
              <a:t>33</a:t>
            </a:r>
            <a:r>
              <a:rPr lang="en-IN" sz="1200" dirty="0" smtClean="0"/>
              <a:t>;</a:t>
            </a:r>
          </a:p>
          <a:p>
            <a:r>
              <a:rPr lang="en-IN" sz="1200" dirty="0"/>
              <a:t> </a:t>
            </a:r>
            <a:r>
              <a:rPr lang="en-IN" sz="1200" dirty="0" smtClean="0"/>
              <a:t>            .</a:t>
            </a:r>
            <a:r>
              <a:rPr lang="en-IN" sz="1200" dirty="0"/>
              <a:t>33];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1860" y="5517233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pt-BR" sz="1200" dirty="0" smtClean="0"/>
              <a:t>A = [.98 .01 .01;</a:t>
            </a:r>
          </a:p>
          <a:p>
            <a:r>
              <a:rPr lang="pt-BR" sz="1200" dirty="0" smtClean="0"/>
              <a:t>             .01 .98 .01;</a:t>
            </a:r>
          </a:p>
          <a:p>
            <a:r>
              <a:rPr lang="pt-BR" sz="1200" dirty="0" smtClean="0"/>
              <a:t>             .01 .01 .98];</a:t>
            </a:r>
            <a:endParaRPr lang="en-IN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80112" y="551723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pl-PL" sz="1200" dirty="0"/>
              <a:t>B = [.09 .04 .25 .04 .25 .04 .04 .</a:t>
            </a:r>
            <a:r>
              <a:rPr lang="pl-PL" sz="1200" dirty="0" smtClean="0"/>
              <a:t>25;</a:t>
            </a:r>
            <a:endParaRPr lang="en-IN" sz="1200" dirty="0" smtClean="0"/>
          </a:p>
          <a:p>
            <a:r>
              <a:rPr lang="en-IN" sz="1200" dirty="0"/>
              <a:t> </a:t>
            </a:r>
            <a:r>
              <a:rPr lang="en-IN" sz="1200" dirty="0" smtClean="0"/>
              <a:t>           </a:t>
            </a:r>
            <a:r>
              <a:rPr lang="pl-PL" sz="1200" dirty="0" smtClean="0"/>
              <a:t>.22 .</a:t>
            </a:r>
            <a:r>
              <a:rPr lang="pl-PL" sz="1200" dirty="0"/>
              <a:t>22 </a:t>
            </a:r>
            <a:r>
              <a:rPr lang="pl-PL" sz="1200" dirty="0" smtClean="0"/>
              <a:t>.</a:t>
            </a:r>
            <a:r>
              <a:rPr lang="pl-PL" sz="1200" dirty="0"/>
              <a:t>22 </a:t>
            </a:r>
            <a:r>
              <a:rPr lang="pl-PL" sz="1200" dirty="0" smtClean="0"/>
              <a:t>.</a:t>
            </a:r>
            <a:r>
              <a:rPr lang="pl-PL" sz="1200" dirty="0"/>
              <a:t>22 .03 .03 .03 .03</a:t>
            </a:r>
            <a:r>
              <a:rPr lang="pl-PL" sz="1200" dirty="0" smtClean="0"/>
              <a:t>;</a:t>
            </a:r>
            <a:endParaRPr lang="en-IN" sz="1200" dirty="0" smtClean="0"/>
          </a:p>
          <a:p>
            <a:r>
              <a:rPr lang="en-IN" sz="1200" dirty="0"/>
              <a:t> </a:t>
            </a:r>
            <a:r>
              <a:rPr lang="en-IN" sz="1200" dirty="0" smtClean="0"/>
              <a:t>           </a:t>
            </a:r>
            <a:r>
              <a:rPr lang="pl-PL" sz="1200" dirty="0" smtClean="0"/>
              <a:t>.</a:t>
            </a:r>
            <a:r>
              <a:rPr lang="pl-PL" sz="1200" dirty="0"/>
              <a:t>03 .03 .03 .03 </a:t>
            </a:r>
            <a:r>
              <a:rPr lang="pl-PL" sz="1200" dirty="0" smtClean="0"/>
              <a:t>.</a:t>
            </a:r>
            <a:r>
              <a:rPr lang="pl-PL" sz="1200" dirty="0"/>
              <a:t>22 </a:t>
            </a:r>
            <a:r>
              <a:rPr lang="pl-PL" sz="1200" dirty="0" smtClean="0"/>
              <a:t>.</a:t>
            </a:r>
            <a:r>
              <a:rPr lang="pl-PL" sz="1200" dirty="0"/>
              <a:t>22 </a:t>
            </a:r>
            <a:r>
              <a:rPr lang="pl-PL" sz="1200" dirty="0" smtClean="0"/>
              <a:t>.</a:t>
            </a:r>
            <a:r>
              <a:rPr lang="pl-PL" sz="1200" dirty="0"/>
              <a:t>22 </a:t>
            </a:r>
            <a:r>
              <a:rPr lang="pl-PL" sz="1200" dirty="0" smtClean="0"/>
              <a:t>.</a:t>
            </a:r>
            <a:r>
              <a:rPr lang="pl-PL" sz="1200" dirty="0"/>
              <a:t>22];</a:t>
            </a:r>
          </a:p>
        </p:txBody>
      </p:sp>
    </p:spTree>
    <p:extLst>
      <p:ext uri="{BB962C8B-B14F-4D97-AF65-F5344CB8AC3E}">
        <p14:creationId xmlns:p14="http://schemas.microsoft.com/office/powerpoint/2010/main" val="419717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iangl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956" y="1600200"/>
            <a:ext cx="6034088" cy="45259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IN" sz="4400" dirty="0" smtClean="0"/>
              <a:t>Finger-Tip Gesture Recognition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3260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quar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IN" sz="4400" dirty="0" smtClean="0"/>
              <a:t>Finger-Tip Gesture Recognition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91755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amond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IN" sz="4400" dirty="0" smtClean="0"/>
              <a:t>Finger-Tip Gesture Recognition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5814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am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IN" sz="4400" dirty="0" smtClean="0"/>
              <a:t>Finger-Tip Gesture Recognition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1620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IN" sz="4400" dirty="0" smtClean="0"/>
              <a:t>Finger-Tip Gesture Recognition</a:t>
            </a:r>
            <a:endParaRPr lang="en-IN" sz="4400" dirty="0"/>
          </a:p>
        </p:txBody>
      </p:sp>
      <p:pic>
        <p:nvPicPr>
          <p:cNvPr id="8" name="Square.avi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984.0892" end="1005.56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</p:spTree>
    <p:extLst>
      <p:ext uri="{BB962C8B-B14F-4D97-AF65-F5344CB8AC3E}">
        <p14:creationId xmlns:p14="http://schemas.microsoft.com/office/powerpoint/2010/main" val="11508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MATLAB Codes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1720" y="2132856"/>
            <a:ext cx="5184576" cy="3816424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Original, Optimised,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Efficient, User-friendly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Hidden Markov Models</a:t>
            </a:r>
          </a:p>
          <a:p>
            <a:pPr lvl="1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Forward Algorithm</a:t>
            </a:r>
          </a:p>
          <a:p>
            <a:pPr lvl="1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Backward Algorithm</a:t>
            </a:r>
          </a:p>
          <a:p>
            <a:pPr lvl="1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Baum-Welch Algorithm</a:t>
            </a:r>
          </a:p>
          <a:p>
            <a:pPr lvl="1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Viterbi Algorithm</a:t>
            </a:r>
          </a:p>
          <a:p>
            <a:pPr lvl="1"/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Finger Tip Gesture Recognition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 smtClean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 smtClean="0"/>
          </a:p>
          <a:p>
            <a:pPr marL="0" indent="0" algn="ctr">
              <a:buNone/>
            </a:pPr>
            <a:r>
              <a:rPr lang="en-IN" sz="3600" dirty="0" smtClean="0"/>
              <a:t>Thank You.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510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MATLAB Codes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1720" y="2276872"/>
            <a:ext cx="5184576" cy="38164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Original, Optimised, 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Efficient, User-friendly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Hidden Markov Models</a:t>
            </a:r>
          </a:p>
          <a:p>
            <a:pPr lvl="1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Forward Algorithm</a:t>
            </a:r>
          </a:p>
          <a:p>
            <a:pPr lvl="1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Backward Algorithm</a:t>
            </a:r>
          </a:p>
          <a:p>
            <a:pPr lvl="1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Baum-Welch Algorithm</a:t>
            </a:r>
          </a:p>
          <a:p>
            <a:pPr lvl="1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Viterbi Algorithm</a:t>
            </a:r>
          </a:p>
          <a:p>
            <a:pPr lvl="1"/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Finger Tip Gesture Recognition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Hidden Markov Models</a:t>
            </a:r>
            <a:endParaRPr lang="en-IN" dirty="0"/>
          </a:p>
        </p:txBody>
      </p:sp>
      <p:pic>
        <p:nvPicPr>
          <p:cNvPr id="1026" name="Picture 2" descr="C:\Users\Vikram\Documents\EDU\Summer 2012\Report\hmm-figur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2874" r="18495" b="12227"/>
          <a:stretch/>
        </p:blipFill>
        <p:spPr bwMode="auto">
          <a:xfrm>
            <a:off x="2123728" y="2701636"/>
            <a:ext cx="5185823" cy="19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2420888"/>
            <a:ext cx="518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Garamond" pitchFamily="18" charset="0"/>
              </a:rPr>
              <a:t>S</a:t>
            </a:r>
            <a:r>
              <a:rPr lang="en-IN" baseline="-25000" dirty="0" smtClean="0">
                <a:latin typeface="Garamond" pitchFamily="18" charset="0"/>
              </a:rPr>
              <a:t>1</a:t>
            </a:r>
            <a:r>
              <a:rPr lang="en-IN" dirty="0" smtClean="0">
                <a:latin typeface="Garamond" pitchFamily="18" charset="0"/>
              </a:rPr>
              <a:t>	   S</a:t>
            </a:r>
            <a:r>
              <a:rPr lang="en-IN" baseline="-25000" dirty="0" smtClean="0">
                <a:latin typeface="Garamond" pitchFamily="18" charset="0"/>
              </a:rPr>
              <a:t>2</a:t>
            </a:r>
            <a:r>
              <a:rPr lang="en-IN" dirty="0" smtClean="0">
                <a:latin typeface="Garamond" pitchFamily="18" charset="0"/>
              </a:rPr>
              <a:t>	      S</a:t>
            </a:r>
            <a:r>
              <a:rPr lang="en-IN" baseline="-25000" dirty="0" smtClean="0">
                <a:latin typeface="Garamond" pitchFamily="18" charset="0"/>
              </a:rPr>
              <a:t>3</a:t>
            </a:r>
            <a:r>
              <a:rPr lang="en-IN" dirty="0" smtClean="0">
                <a:latin typeface="Garamond" pitchFamily="18" charset="0"/>
              </a:rPr>
              <a:t>	         S</a:t>
            </a:r>
            <a:r>
              <a:rPr lang="en-IN" baseline="-25000" dirty="0" smtClean="0">
                <a:latin typeface="Garamond" pitchFamily="18" charset="0"/>
              </a:rPr>
              <a:t>4</a:t>
            </a:r>
            <a:r>
              <a:rPr lang="en-IN" dirty="0" smtClean="0">
                <a:latin typeface="Garamond" pitchFamily="18" charset="0"/>
              </a:rPr>
              <a:t>		</a:t>
            </a:r>
            <a:r>
              <a:rPr lang="en-IN" dirty="0">
                <a:latin typeface="Garamond" pitchFamily="18" charset="0"/>
              </a:rPr>
              <a:t> </a:t>
            </a:r>
            <a:r>
              <a:rPr lang="en-IN" dirty="0" smtClean="0">
                <a:latin typeface="Garamond" pitchFamily="18" charset="0"/>
              </a:rPr>
              <a:t>S</a:t>
            </a:r>
            <a:r>
              <a:rPr lang="en-IN" baseline="-25000" dirty="0">
                <a:latin typeface="Garamond" pitchFamily="18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5736" y="4571836"/>
            <a:ext cx="518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aramond" pitchFamily="18" charset="0"/>
              </a:rPr>
              <a:t>O</a:t>
            </a:r>
            <a:r>
              <a:rPr lang="en-IN" baseline="-25000" dirty="0" smtClean="0">
                <a:latin typeface="Garamond" pitchFamily="18" charset="0"/>
              </a:rPr>
              <a:t>1</a:t>
            </a:r>
            <a:r>
              <a:rPr lang="en-IN" dirty="0" smtClean="0">
                <a:latin typeface="Garamond" pitchFamily="18" charset="0"/>
              </a:rPr>
              <a:t>	    O</a:t>
            </a:r>
            <a:r>
              <a:rPr lang="en-IN" baseline="-25000" dirty="0" smtClean="0">
                <a:latin typeface="Garamond" pitchFamily="18" charset="0"/>
              </a:rPr>
              <a:t>2</a:t>
            </a:r>
            <a:r>
              <a:rPr lang="en-IN" dirty="0" smtClean="0">
                <a:latin typeface="Garamond" pitchFamily="18" charset="0"/>
              </a:rPr>
              <a:t>	       O</a:t>
            </a:r>
            <a:r>
              <a:rPr lang="en-IN" baseline="-25000" dirty="0" smtClean="0">
                <a:latin typeface="Garamond" pitchFamily="18" charset="0"/>
              </a:rPr>
              <a:t>3</a:t>
            </a:r>
            <a:r>
              <a:rPr lang="en-IN" dirty="0" smtClean="0">
                <a:latin typeface="Garamond" pitchFamily="18" charset="0"/>
              </a:rPr>
              <a:t>	          O</a:t>
            </a:r>
            <a:r>
              <a:rPr lang="en-IN" baseline="-25000" dirty="0" smtClean="0">
                <a:latin typeface="Garamond" pitchFamily="18" charset="0"/>
              </a:rPr>
              <a:t>4</a:t>
            </a:r>
            <a:r>
              <a:rPr lang="en-IN" dirty="0" smtClean="0">
                <a:latin typeface="Garamond" pitchFamily="18" charset="0"/>
              </a:rPr>
              <a:t>		  O</a:t>
            </a:r>
            <a:r>
              <a:rPr lang="en-IN" baseline="-25000" dirty="0" smtClean="0">
                <a:latin typeface="Garamond" pitchFamily="18" charset="0"/>
              </a:rPr>
              <a:t>n</a:t>
            </a:r>
            <a:endParaRPr lang="en-IN" baseline="-250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0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01419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Pi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Nx1 matrix : Vector of initial probabilities of states,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NxN matrix : Probability of transition from state S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state S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NxM matrix : Probability of observing V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state S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Ob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Mx1 matrix : Vector of all possible observations,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EGxT matrix : Matrix of EG no. of 1xT dimensional observation sets,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Alpha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NxT matrix; 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Alpha(i,t)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Probability of observing partial observation sequence from start to time t, i.e. O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,O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,...,O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, and being in state S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at time t,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Betaa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NxM matrix; 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Betaa(i, find(Ob==O(eg,t),1)) 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Probability of partial observation sequence from t+1 to end, i.e. O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t+1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,…,O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given the state at time t was S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i.</a:t>
            </a:r>
            <a:endParaRPr lang="en-I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IN" dirty="0" smtClean="0"/>
              <a:t>Hidden Markov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63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09825" lvl="1"/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409825" lvl="1">
              <a:lnSpc>
                <a:spcPct val="200000"/>
              </a:lnSpc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Forward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</a:p>
          <a:p>
            <a:pPr marL="2409825" lvl="1">
              <a:lnSpc>
                <a:spcPct val="200000"/>
              </a:lnSpc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Backward Algorithm</a:t>
            </a:r>
          </a:p>
          <a:p>
            <a:pPr marL="2409825" lvl="1">
              <a:lnSpc>
                <a:spcPct val="200000"/>
              </a:lnSpc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Baum-Welch Algorithm</a:t>
            </a:r>
          </a:p>
          <a:p>
            <a:pPr marL="2409825" lvl="1">
              <a:lnSpc>
                <a:spcPct val="200000"/>
              </a:lnSpc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Viterbi Algorithm</a:t>
            </a:r>
          </a:p>
          <a:p>
            <a:endParaRPr lang="en-IN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Hidden Markov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5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Forward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Alpha, c, P] = </a:t>
            </a:r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ForwardAlgo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(Pi, a, b, Ob, O</a:t>
            </a: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 algn="ctr">
              <a:buNone/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Alpha(i,t)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is the probability of observing partial observation sequence from start to time t, i.e., O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,O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,...,O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, and being in state S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at time </a:t>
            </a:r>
            <a:r>
              <a:rPr lang="en-IN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</a:p>
          <a:p>
            <a:pPr>
              <a:lnSpc>
                <a:spcPct val="150000"/>
              </a:lnSpc>
            </a:pP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a Tx1 matrix, c(t) = Probability of the partial observation sequence till time t, and </a:t>
            </a:r>
          </a:p>
          <a:p>
            <a:pPr>
              <a:lnSpc>
                <a:spcPct val="150000"/>
              </a:lnSpc>
            </a:pP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an Nx1 matrix, P(n) = Probability of being in state S</a:t>
            </a:r>
            <a:r>
              <a:rPr lang="en-IN" sz="19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en-I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 the end time T</a:t>
            </a:r>
            <a:r>
              <a:rPr lang="en-IN" sz="1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I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7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Backward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Betaa 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BackwardAlgo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(Pi, a, b, Ob, O</a:t>
            </a: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 algn="ctr">
              <a:buNone/>
            </a:pP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Betaa(i, find(Ob==O(eg,t),1))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the probability of observing the partial observation sequence from time t+1 to end, i.e. O</a:t>
            </a:r>
            <a:r>
              <a:rPr lang="en-IN" sz="18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t+1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,…,O</a:t>
            </a:r>
            <a:r>
              <a:rPr lang="en-IN" sz="18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given the state at time t was S</a:t>
            </a:r>
            <a:r>
              <a:rPr lang="en-IN" sz="18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66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Baum-Welch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104456"/>
          </a:xfrm>
        </p:spPr>
        <p:txBody>
          <a:bodyPr/>
          <a:lstStyle/>
          <a:p>
            <a:pPr marL="0" indent="0" algn="ctr">
              <a:buNone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[PiNew, aNew, bNew, AlphaNew, BetaNew, logProb, lP] = </a:t>
            </a:r>
            <a:r>
              <a: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BaumWelsh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(Pi, a, b, Ob, O, Alpha, Betaa, iters, maxIters, oldLogProb, lP</a:t>
            </a:r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Courier New" pitchFamily="49" charset="0"/>
              </a:rPr>
              <a:t>Calculates new values of </a:t>
            </a: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Pi</a:t>
            </a: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Courier New" pitchFamily="49" charset="0"/>
              </a:rPr>
              <a:t>, </a:t>
            </a: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Courier New" pitchFamily="49" charset="0"/>
              </a:rPr>
              <a:t> and </a:t>
            </a: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Courier New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Courier New" pitchFamily="49" charset="0"/>
              </a:rPr>
              <a:t>Recursion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I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Courier New" pitchFamily="49" charset="0"/>
              </a:rPr>
              <a:t>Employs Forward and Backward Algorithms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cs typeface="Courier New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3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Viterbi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988840"/>
            <a:ext cx="7848872" cy="4137323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Q = </a:t>
            </a:r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ViterbiAlgo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(Pi, a, b, Ob, O)</a:t>
            </a:r>
          </a:p>
          <a:p>
            <a:endParaRPr lang="en-I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Determines most probable State Sequence </a:t>
            </a:r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Q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cs typeface="Courier New" pitchFamily="49" charset="0"/>
            </a:endParaRPr>
          </a:p>
        </p:txBody>
      </p:sp>
      <p:pic>
        <p:nvPicPr>
          <p:cNvPr id="4" name="Picture 2" descr="C:\Users\Vikram\Documents\EDU\Summer 2012\Report\hmm-figur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2874" r="18495" b="12227"/>
          <a:stretch/>
        </p:blipFill>
        <p:spPr bwMode="auto">
          <a:xfrm>
            <a:off x="1979089" y="3861048"/>
            <a:ext cx="5185823" cy="19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1720" y="3563724"/>
            <a:ext cx="518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Garamond" pitchFamily="18" charset="0"/>
              </a:rPr>
              <a:t>S</a:t>
            </a:r>
            <a:r>
              <a:rPr lang="en-IN" baseline="-25000" dirty="0" smtClean="0">
                <a:latin typeface="Garamond" pitchFamily="18" charset="0"/>
              </a:rPr>
              <a:t>1</a:t>
            </a:r>
            <a:r>
              <a:rPr lang="en-IN" dirty="0" smtClean="0">
                <a:latin typeface="Garamond" pitchFamily="18" charset="0"/>
              </a:rPr>
              <a:t>	   S</a:t>
            </a:r>
            <a:r>
              <a:rPr lang="en-IN" baseline="-25000" dirty="0" smtClean="0">
                <a:latin typeface="Garamond" pitchFamily="18" charset="0"/>
              </a:rPr>
              <a:t>2</a:t>
            </a:r>
            <a:r>
              <a:rPr lang="en-IN" dirty="0" smtClean="0">
                <a:latin typeface="Garamond" pitchFamily="18" charset="0"/>
              </a:rPr>
              <a:t>	      S</a:t>
            </a:r>
            <a:r>
              <a:rPr lang="en-IN" baseline="-25000" dirty="0" smtClean="0">
                <a:latin typeface="Garamond" pitchFamily="18" charset="0"/>
              </a:rPr>
              <a:t>3</a:t>
            </a:r>
            <a:r>
              <a:rPr lang="en-IN" dirty="0" smtClean="0">
                <a:latin typeface="Garamond" pitchFamily="18" charset="0"/>
              </a:rPr>
              <a:t>	         S</a:t>
            </a:r>
            <a:r>
              <a:rPr lang="en-IN" baseline="-25000" dirty="0" smtClean="0">
                <a:latin typeface="Garamond" pitchFamily="18" charset="0"/>
              </a:rPr>
              <a:t>4</a:t>
            </a:r>
            <a:r>
              <a:rPr lang="en-IN" dirty="0" smtClean="0">
                <a:latin typeface="Garamond" pitchFamily="18" charset="0"/>
              </a:rPr>
              <a:t>		</a:t>
            </a:r>
            <a:r>
              <a:rPr lang="en-IN" dirty="0">
                <a:latin typeface="Garamond" pitchFamily="18" charset="0"/>
              </a:rPr>
              <a:t> </a:t>
            </a:r>
            <a:r>
              <a:rPr lang="en-IN" dirty="0" smtClean="0">
                <a:latin typeface="Garamond" pitchFamily="18" charset="0"/>
              </a:rPr>
              <a:t>S</a:t>
            </a:r>
            <a:r>
              <a:rPr lang="en-IN" baseline="-25000" dirty="0">
                <a:latin typeface="Garamond" pitchFamily="18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1720" y="5661248"/>
            <a:ext cx="518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aramond" pitchFamily="18" charset="0"/>
              </a:rPr>
              <a:t>O</a:t>
            </a:r>
            <a:r>
              <a:rPr lang="en-IN" baseline="-25000" dirty="0" smtClean="0">
                <a:latin typeface="Garamond" pitchFamily="18" charset="0"/>
              </a:rPr>
              <a:t>1</a:t>
            </a:r>
            <a:r>
              <a:rPr lang="en-IN" dirty="0" smtClean="0">
                <a:latin typeface="Garamond" pitchFamily="18" charset="0"/>
              </a:rPr>
              <a:t>	    O</a:t>
            </a:r>
            <a:r>
              <a:rPr lang="en-IN" baseline="-25000" dirty="0" smtClean="0">
                <a:latin typeface="Garamond" pitchFamily="18" charset="0"/>
              </a:rPr>
              <a:t>2</a:t>
            </a:r>
            <a:r>
              <a:rPr lang="en-IN" dirty="0" smtClean="0">
                <a:latin typeface="Garamond" pitchFamily="18" charset="0"/>
              </a:rPr>
              <a:t>	       O</a:t>
            </a:r>
            <a:r>
              <a:rPr lang="en-IN" baseline="-25000" dirty="0" smtClean="0">
                <a:latin typeface="Garamond" pitchFamily="18" charset="0"/>
              </a:rPr>
              <a:t>3</a:t>
            </a:r>
            <a:r>
              <a:rPr lang="en-IN" dirty="0" smtClean="0">
                <a:latin typeface="Garamond" pitchFamily="18" charset="0"/>
              </a:rPr>
              <a:t>	          O</a:t>
            </a:r>
            <a:r>
              <a:rPr lang="en-IN" baseline="-25000" dirty="0" smtClean="0">
                <a:latin typeface="Garamond" pitchFamily="18" charset="0"/>
              </a:rPr>
              <a:t>4</a:t>
            </a:r>
            <a:r>
              <a:rPr lang="en-IN" dirty="0" smtClean="0">
                <a:latin typeface="Garamond" pitchFamily="18" charset="0"/>
              </a:rPr>
              <a:t>		  O</a:t>
            </a:r>
            <a:r>
              <a:rPr lang="en-IN" baseline="-25000" dirty="0" smtClean="0">
                <a:latin typeface="Garamond" pitchFamily="18" charset="0"/>
              </a:rPr>
              <a:t>n</a:t>
            </a:r>
            <a:endParaRPr lang="en-IN" baseline="-250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170</TotalTime>
  <Words>944</Words>
  <Application>Microsoft Office PowerPoint</Application>
  <PresentationFormat>On-screen Show (4:3)</PresentationFormat>
  <Paragraphs>140</Paragraphs>
  <Slides>19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Executive</vt:lpstr>
      <vt:lpstr>Vikram Voleti  [09EE3501]</vt:lpstr>
      <vt:lpstr>MATLAB Codes</vt:lpstr>
      <vt:lpstr>Hidden Markov Models</vt:lpstr>
      <vt:lpstr>Hidden Markov Models</vt:lpstr>
      <vt:lpstr>Hidden Markov Models</vt:lpstr>
      <vt:lpstr>Forward Algorithm</vt:lpstr>
      <vt:lpstr>Backward Algorithm</vt:lpstr>
      <vt:lpstr>Baum-Welch Algorithm</vt:lpstr>
      <vt:lpstr>Viterbi Algorithm</vt:lpstr>
      <vt:lpstr>Finger-Tip Gesture Recognition</vt:lpstr>
      <vt:lpstr>Finger-Tip Gesture Recognition</vt:lpstr>
      <vt:lpstr>Finger-Tip Gesture Recognition</vt:lpstr>
      <vt:lpstr>Finger-Tip Gesture Recognition</vt:lpstr>
      <vt:lpstr>Finger-Tip Gesture Recognition</vt:lpstr>
      <vt:lpstr>Finger-Tip Gesture Recognition</vt:lpstr>
      <vt:lpstr>Finger-Tip Gesture Recognition</vt:lpstr>
      <vt:lpstr>Finger-Tip Gesture Recognition</vt:lpstr>
      <vt:lpstr>MATLAB Codes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Vikram Voleti  [09EE3501]</dc:title>
  <dc:creator>Vikram</dc:creator>
  <cp:lastModifiedBy>Vikram</cp:lastModifiedBy>
  <cp:revision>32</cp:revision>
  <dcterms:created xsi:type="dcterms:W3CDTF">2012-08-09T00:13:36Z</dcterms:created>
  <dcterms:modified xsi:type="dcterms:W3CDTF">2012-08-09T13:11:17Z</dcterms:modified>
</cp:coreProperties>
</file>